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Archivo Black" panose="020B0604020202020204" charset="0"/>
      <p:regular r:id="rId7"/>
    </p:embeddedFont>
    <p:embeddedFont>
      <p:font typeface="Arial Black" panose="020B0A04020102020204" pitchFamily="34" charset="0"/>
      <p:bold r:id="rId8"/>
    </p:embeddedFont>
    <p:embeddedFont>
      <p:font typeface="Cotoris" panose="020E0402080508020303" charset="0"/>
      <p:regular r:id="rId9"/>
    </p:embeddedFont>
    <p:embeddedFont>
      <p:font typeface="Garet" panose="020B0604020202020204" charset="0"/>
      <p:regular r:id="rId10"/>
    </p:embeddedFont>
    <p:embeddedFont>
      <p:font typeface="Garet Bold" panose="020B0604020202020204" charset="0"/>
      <p:regular r:id="rId11"/>
    </p:embeddedFont>
    <p:embeddedFont>
      <p:font typeface="Impact" panose="020B0806030902050204" pitchFamily="34" charset="0"/>
      <p:regular r:id="rId12"/>
    </p:embeddedFont>
    <p:embeddedFont>
      <p:font typeface="Notable" panose="020B0604020202020204" charset="0"/>
      <p:regular r:id="rId13"/>
    </p:embeddedFont>
    <p:embeddedFont>
      <p:font typeface="The Seasons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2C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0381" b="-2739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400000">
            <a:off x="4455776" y="-2742760"/>
            <a:ext cx="3500818" cy="12031370"/>
          </a:xfrm>
          <a:custGeom>
            <a:avLst/>
            <a:gdLst/>
            <a:ahLst/>
            <a:cxnLst/>
            <a:rect l="l" t="t" r="r" b="b"/>
            <a:pathLst>
              <a:path w="3500818" h="12031370">
                <a:moveTo>
                  <a:pt x="0" y="0"/>
                </a:moveTo>
                <a:lnTo>
                  <a:pt x="3500818" y="0"/>
                </a:lnTo>
                <a:lnTo>
                  <a:pt x="3500818" y="12031370"/>
                </a:lnTo>
                <a:lnTo>
                  <a:pt x="0" y="120313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999"/>
            </a:blip>
            <a:stretch>
              <a:fillRect l="-121621" r="-12162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-382467" y="-25817"/>
            <a:ext cx="16387079" cy="10259403"/>
          </a:xfrm>
          <a:custGeom>
            <a:avLst/>
            <a:gdLst/>
            <a:ahLst/>
            <a:cxnLst/>
            <a:rect l="l" t="t" r="r" b="b"/>
            <a:pathLst>
              <a:path w="16387079" h="10259403">
                <a:moveTo>
                  <a:pt x="16387079" y="0"/>
                </a:moveTo>
                <a:lnTo>
                  <a:pt x="0" y="0"/>
                </a:lnTo>
                <a:lnTo>
                  <a:pt x="0" y="10259403"/>
                </a:lnTo>
                <a:lnTo>
                  <a:pt x="16387079" y="10259403"/>
                </a:lnTo>
                <a:lnTo>
                  <a:pt x="16387079" y="0"/>
                </a:lnTo>
                <a:close/>
              </a:path>
            </a:pathLst>
          </a:custGeom>
          <a:blipFill>
            <a:blip r:embed="rId4">
              <a:alphaModFix amt="54000"/>
            </a:blip>
            <a:stretch>
              <a:fillRect t="-116880" r="-10851" b="-9789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-124409" y="27597"/>
            <a:ext cx="6486438" cy="10231806"/>
          </a:xfrm>
          <a:custGeom>
            <a:avLst/>
            <a:gdLst/>
            <a:ahLst/>
            <a:cxnLst/>
            <a:rect l="l" t="t" r="r" b="b"/>
            <a:pathLst>
              <a:path w="6486438" h="10231806">
                <a:moveTo>
                  <a:pt x="6486438" y="0"/>
                </a:moveTo>
                <a:lnTo>
                  <a:pt x="0" y="0"/>
                </a:lnTo>
                <a:lnTo>
                  <a:pt x="0" y="10231806"/>
                </a:lnTo>
                <a:lnTo>
                  <a:pt x="6486438" y="10231806"/>
                </a:lnTo>
                <a:lnTo>
                  <a:pt x="6486438" y="0"/>
                </a:lnTo>
                <a:close/>
              </a:path>
            </a:pathLst>
          </a:custGeom>
          <a:blipFill>
            <a:blip r:embed="rId5"/>
            <a:stretch>
              <a:fillRect l="-4502" r="-65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8041339" y="5893372"/>
            <a:ext cx="9373830" cy="365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48"/>
              </a:lnSpc>
              <a:spcBef>
                <a:spcPct val="0"/>
              </a:spcBef>
            </a:pPr>
            <a:r>
              <a:rPr lang="en-US" sz="2748" spc="-217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AI-powered News Delivery via Discord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122845" y="7587331"/>
            <a:ext cx="3594108" cy="366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 b="1">
                <a:solidFill>
                  <a:srgbClr val="F3FFF6"/>
                </a:solidFill>
                <a:latin typeface="Garet Bold"/>
                <a:ea typeface="Garet Bold"/>
                <a:cs typeface="Garet Bold"/>
                <a:sym typeface="Garet Bold"/>
              </a:rPr>
              <a:t>PRESENTED BY: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122845" y="7980688"/>
            <a:ext cx="3594108" cy="366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 dirty="0">
                <a:solidFill>
                  <a:srgbClr val="F3FFF6"/>
                </a:solidFill>
                <a:latin typeface="Garet"/>
                <a:ea typeface="Garet"/>
                <a:cs typeface="Garet"/>
                <a:sym typeface="Garet"/>
              </a:rPr>
              <a:t>Dipayan Nandi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728255" y="7587331"/>
            <a:ext cx="3594108" cy="366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 b="1">
                <a:solidFill>
                  <a:srgbClr val="F3FFF6"/>
                </a:solidFill>
                <a:latin typeface="Garet Bold"/>
                <a:ea typeface="Garet Bold"/>
                <a:cs typeface="Garet Bold"/>
                <a:sym typeface="Garet Bold"/>
              </a:rPr>
              <a:t>PRESENTED TO: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8255" y="7980688"/>
            <a:ext cx="4423971" cy="732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>
                <a:solidFill>
                  <a:srgbClr val="F3FFF6"/>
                </a:solidFill>
                <a:latin typeface="Garet"/>
                <a:ea typeface="Garet"/>
                <a:cs typeface="Garet"/>
                <a:sym typeface="Garet"/>
              </a:rPr>
              <a:t>Ai Agents Workshop - Mini Hackathon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333417" y="2131410"/>
            <a:ext cx="13081753" cy="2295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r">
              <a:lnSpc>
                <a:spcPts val="8490"/>
              </a:lnSpc>
              <a:spcBef>
                <a:spcPct val="0"/>
              </a:spcBef>
            </a:pPr>
            <a:r>
              <a:rPr lang="en-US" sz="10885" spc="-859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News Delivery Agent</a:t>
            </a:r>
            <a:endParaRPr lang="en-US" sz="10885" u="none" spc="-859" dirty="0"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2" name="TextBox 1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FFFFFF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13" name="TextBox 1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FFFFFF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grpSp>
        <p:nvGrpSpPr>
          <p:cNvPr id="14" name="Group 14"/>
          <p:cNvGrpSpPr>
            <a:grpSpLocks noGrp="1" noUngrp="1" noRot="1" noMove="1" noResize="1"/>
          </p:cNvGrpSpPr>
          <p:nvPr/>
        </p:nvGrpSpPr>
        <p:grpSpPr>
          <a:xfrm>
            <a:off x="13357948" y="9454144"/>
            <a:ext cx="4920527" cy="779443"/>
            <a:chOff x="0" y="0"/>
            <a:chExt cx="6560703" cy="1039257"/>
          </a:xfrm>
        </p:grpSpPr>
        <p:sp>
          <p:nvSpPr>
            <p:cNvPr id="15" name="Freeform 1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201803" y="0"/>
              <a:ext cx="1358900" cy="963057"/>
            </a:xfrm>
            <a:custGeom>
              <a:avLst/>
              <a:gdLst/>
              <a:ahLst/>
              <a:cxnLst/>
              <a:rect l="l" t="t" r="r" b="b"/>
              <a:pathLst>
                <a:path w="1358900" h="963057">
                  <a:moveTo>
                    <a:pt x="0" y="0"/>
                  </a:moveTo>
                  <a:lnTo>
                    <a:pt x="1358900" y="0"/>
                  </a:lnTo>
                  <a:lnTo>
                    <a:pt x="1358900" y="963057"/>
                  </a:lnTo>
                  <a:lnTo>
                    <a:pt x="0" y="9630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466" t="-9405" r="-1008" b="-3660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645227"/>
              <a:ext cx="5201803" cy="3940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348"/>
                </a:lnSpc>
                <a:spcBef>
                  <a:spcPct val="0"/>
                </a:spcBef>
              </a:pPr>
              <a:r>
                <a:rPr lang="en-US" sz="1677" spc="256" dirty="0">
                  <a:solidFill>
                    <a:srgbClr val="FFFFFF"/>
                  </a:solidFill>
                  <a:latin typeface="The Seasons"/>
                  <a:ea typeface="The Seasons"/>
                  <a:cs typeface="The Seasons"/>
                  <a:sym typeface="The Seasons"/>
                </a:rPr>
                <a:t>Kapidhwaj Innovations Pvt Ltd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3056" y="1433102"/>
            <a:ext cx="17538116" cy="8402275"/>
            <a:chOff x="0" y="0"/>
            <a:chExt cx="3890539" cy="18639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90538" cy="1863905"/>
            </a:xfrm>
            <a:custGeom>
              <a:avLst/>
              <a:gdLst/>
              <a:ahLst/>
              <a:cxnLst/>
              <a:rect l="l" t="t" r="r" b="b"/>
              <a:pathLst>
                <a:path w="3890538" h="1863905">
                  <a:moveTo>
                    <a:pt x="0" y="0"/>
                  </a:moveTo>
                  <a:lnTo>
                    <a:pt x="3890538" y="0"/>
                  </a:lnTo>
                  <a:lnTo>
                    <a:pt x="3890538" y="1863905"/>
                  </a:lnTo>
                  <a:lnTo>
                    <a:pt x="0" y="18639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890539" cy="1902005"/>
            </a:xfrm>
            <a:prstGeom prst="rect">
              <a:avLst/>
            </a:prstGeom>
          </p:spPr>
          <p:txBody>
            <a:bodyPr lIns="60313" tIns="60313" rIns="60313" bIns="60313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85989" y="1714500"/>
            <a:ext cx="14716021" cy="10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3"/>
              </a:lnSpc>
            </a:pPr>
            <a:r>
              <a:rPr lang="en-US" sz="8028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WORKFLOW DIAGRAM</a:t>
            </a:r>
          </a:p>
        </p:txBody>
      </p:sp>
      <p:sp>
        <p:nvSpPr>
          <p:cNvPr id="6" name="TextBox 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F3A25E-D9F4-5396-AACD-209DBFADF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271576"/>
            <a:ext cx="16306799" cy="594617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3056" y="941322"/>
            <a:ext cx="17522420" cy="8947497"/>
            <a:chOff x="0" y="-38100"/>
            <a:chExt cx="1357525" cy="693195"/>
          </a:xfrm>
        </p:grpSpPr>
        <p:sp>
          <p:nvSpPr>
            <p:cNvPr id="3" name="Freeform 3"/>
            <p:cNvSpPr/>
            <p:nvPr/>
          </p:nvSpPr>
          <p:spPr>
            <a:xfrm>
              <a:off x="0" y="82887"/>
              <a:ext cx="1357525" cy="572208"/>
            </a:xfrm>
            <a:custGeom>
              <a:avLst/>
              <a:gdLst/>
              <a:ahLst/>
              <a:cxnLst/>
              <a:rect l="l" t="t" r="r" b="b"/>
              <a:pathLst>
                <a:path w="1357525" h="655095">
                  <a:moveTo>
                    <a:pt x="0" y="0"/>
                  </a:moveTo>
                  <a:lnTo>
                    <a:pt x="1357525" y="0"/>
                  </a:lnTo>
                  <a:lnTo>
                    <a:pt x="1357525" y="655095"/>
                  </a:lnTo>
                  <a:lnTo>
                    <a:pt x="0" y="6550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sz="2800" dirty="0">
                <a:latin typeface="Arial Black" panose="020B0A04020102020204" pitchFamily="34" charset="0"/>
              </a:endParaRPr>
            </a:p>
            <a:p>
              <a:pPr marL="342900" indent="-342900">
                <a:buAutoNum type="arabicParenR"/>
              </a:pPr>
              <a:r>
                <a:rPr lang="en-US" sz="3200" dirty="0">
                  <a:latin typeface="Arial Black" panose="020B0A04020102020204" pitchFamily="34" charset="0"/>
                </a:rPr>
                <a:t>Scheduler generates timestamp and is set to auto-activate the workflow at every 6 hours interval.</a:t>
              </a:r>
            </a:p>
            <a:p>
              <a:pPr marL="342900" indent="-342900">
                <a:buAutoNum type="arabicParenR"/>
              </a:pPr>
              <a:r>
                <a:rPr lang="en-US" sz="3200" dirty="0">
                  <a:latin typeface="Arial Black" panose="020B0A04020102020204" pitchFamily="34" charset="0"/>
                </a:rPr>
                <a:t>User’s interests are predefined.</a:t>
              </a:r>
            </a:p>
            <a:p>
              <a:pPr marL="342900" indent="-342900">
                <a:buAutoNum type="arabicParenR"/>
              </a:pPr>
              <a:r>
                <a:rPr lang="en-US" sz="3200" dirty="0">
                  <a:latin typeface="Arial Black" panose="020B0A04020102020204" pitchFamily="34" charset="0"/>
                </a:rPr>
                <a:t>Based on this the user agent searches for the latest news relating to the topics the user wants</a:t>
              </a:r>
            </a:p>
            <a:p>
              <a:pPr marL="342900" indent="-342900">
                <a:buAutoNum type="arabicParenR"/>
              </a:pPr>
              <a:r>
                <a:rPr lang="en-US" sz="3200" dirty="0">
                  <a:latin typeface="Arial Black" panose="020B0A04020102020204" pitchFamily="34" charset="0"/>
                </a:rPr>
                <a:t>Searches are made using </a:t>
              </a:r>
              <a:r>
                <a:rPr lang="en-US" sz="3200" dirty="0" err="1">
                  <a:latin typeface="Arial Black" panose="020B0A04020102020204" pitchFamily="34" charset="0"/>
                </a:rPr>
                <a:t>SerpAPI</a:t>
              </a:r>
              <a:endParaRPr lang="en-US" sz="3200" dirty="0">
                <a:latin typeface="Arial Black" panose="020B0A04020102020204" pitchFamily="34" charset="0"/>
              </a:endParaRPr>
            </a:p>
            <a:p>
              <a:pPr marL="342900" indent="-342900">
                <a:buAutoNum type="arabicParenR"/>
              </a:pPr>
              <a:r>
                <a:rPr lang="en-US" sz="3200" dirty="0">
                  <a:latin typeface="Arial Black" panose="020B0A04020102020204" pitchFamily="34" charset="0"/>
                </a:rPr>
                <a:t>The model sends the requested info in 2 forms</a:t>
              </a:r>
            </a:p>
            <a:p>
              <a:pPr marL="342900" indent="-342900">
                <a:buAutoNum type="arabicParenR"/>
              </a:pPr>
              <a:r>
                <a:rPr lang="en-US" sz="3200" dirty="0">
                  <a:latin typeface="Arial Black" panose="020B0A04020102020204" pitchFamily="34" charset="0"/>
                </a:rPr>
                <a:t>One: as a message on Discord via a webhook</a:t>
              </a:r>
            </a:p>
            <a:p>
              <a:pPr marL="342900" indent="-342900">
                <a:buAutoNum type="arabicParenR"/>
              </a:pPr>
              <a:r>
                <a:rPr lang="en-US" sz="3200" dirty="0">
                  <a:latin typeface="Arial Black" panose="020B0A04020102020204" pitchFamily="34" charset="0"/>
                </a:rPr>
                <a:t>Two: it converts the message into markdown and forwards it to your Gmail</a:t>
              </a:r>
              <a:r>
                <a:rPr lang="en-US" dirty="0"/>
                <a:t>. 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57525" cy="693195"/>
            </a:xfrm>
            <a:prstGeom prst="rect">
              <a:avLst/>
            </a:prstGeom>
          </p:spPr>
          <p:txBody>
            <a:bodyPr lIns="172697" tIns="172697" rIns="172697" bIns="172697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103269" y="1654469"/>
            <a:ext cx="4081462" cy="848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4"/>
              </a:lnSpc>
            </a:pPr>
            <a:r>
              <a:rPr lang="en-US" sz="8030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USE CASE</a:t>
            </a:r>
          </a:p>
        </p:txBody>
      </p:sp>
      <p:sp>
        <p:nvSpPr>
          <p:cNvPr id="6" name="TextBox 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610719" y="1011709"/>
            <a:ext cx="17227642" cy="8840288"/>
            <a:chOff x="0" y="-38100"/>
            <a:chExt cx="1557628" cy="799290"/>
          </a:xfrm>
        </p:grpSpPr>
        <p:sp>
          <p:nvSpPr>
            <p:cNvPr id="5" name="Freeform 5"/>
            <p:cNvSpPr/>
            <p:nvPr/>
          </p:nvSpPr>
          <p:spPr>
            <a:xfrm>
              <a:off x="0" y="149455"/>
              <a:ext cx="1557628" cy="611735"/>
            </a:xfrm>
            <a:custGeom>
              <a:avLst/>
              <a:gdLst/>
              <a:ahLst/>
              <a:cxnLst/>
              <a:rect l="l" t="t" r="r" b="b"/>
              <a:pathLst>
                <a:path w="1557628" h="761190">
                  <a:moveTo>
                    <a:pt x="0" y="0"/>
                  </a:moveTo>
                  <a:lnTo>
                    <a:pt x="1557628" y="0"/>
                  </a:lnTo>
                  <a:lnTo>
                    <a:pt x="1557628" y="761190"/>
                  </a:lnTo>
                  <a:lnTo>
                    <a:pt x="0" y="7611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pPr marL="342900" indent="-342900">
                <a:buAutoNum type="arabicParenR"/>
              </a:pPr>
              <a:r>
                <a:rPr lang="en-US" sz="3600" dirty="0">
                  <a:latin typeface="Arial Black" panose="020B0A04020102020204" pitchFamily="34" charset="0"/>
                </a:rPr>
                <a:t>Sends the latest news to the user without prompting</a:t>
              </a:r>
            </a:p>
            <a:p>
              <a:pPr marL="342900" indent="-342900">
                <a:buAutoNum type="arabicParenR"/>
              </a:pPr>
              <a:r>
                <a:rPr lang="en-US" sz="3600" dirty="0">
                  <a:latin typeface="Arial Black" panose="020B0A04020102020204" pitchFamily="34" charset="0"/>
                </a:rPr>
                <a:t>Sends it in multiple places to maximize the chances of the user viewing it</a:t>
              </a:r>
            </a:p>
            <a:p>
              <a:pPr marL="342900" indent="-342900">
                <a:buAutoNum type="arabicParenR"/>
              </a:pPr>
              <a:r>
                <a:rPr lang="en-US" sz="3600" dirty="0">
                  <a:latin typeface="Arial Black" panose="020B0A04020102020204" pitchFamily="34" charset="0"/>
                </a:rPr>
                <a:t>Has predefined the user interests so that it does not send irrelevant info</a:t>
              </a:r>
              <a:r>
                <a:rPr lang="en-US" dirty="0"/>
                <a:t>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57628" cy="799290"/>
            </a:xfrm>
            <a:prstGeom prst="rect">
              <a:avLst/>
            </a:prstGeom>
          </p:spPr>
          <p:txBody>
            <a:bodyPr lIns="147979" tIns="147979" rIns="147979" bIns="14797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172200" y="1704198"/>
            <a:ext cx="5517059" cy="8485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84"/>
              </a:lnSpc>
            </a:pPr>
            <a:r>
              <a:rPr lang="en-US" sz="8030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ADVANTAGES</a:t>
            </a:r>
          </a:p>
        </p:txBody>
      </p:sp>
      <p:sp>
        <p:nvSpPr>
          <p:cNvPr id="8" name="TextBox 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10719" y="1011709"/>
            <a:ext cx="17252732" cy="8904557"/>
            <a:chOff x="0" y="-38100"/>
            <a:chExt cx="1559896" cy="805101"/>
          </a:xfrm>
        </p:grpSpPr>
        <p:sp>
          <p:nvSpPr>
            <p:cNvPr id="3" name="Freeform 3"/>
            <p:cNvSpPr/>
            <p:nvPr/>
          </p:nvSpPr>
          <p:spPr>
            <a:xfrm>
              <a:off x="0" y="142565"/>
              <a:ext cx="1559896" cy="624436"/>
            </a:xfrm>
            <a:custGeom>
              <a:avLst/>
              <a:gdLst/>
              <a:ahLst/>
              <a:cxnLst/>
              <a:rect l="l" t="t" r="r" b="b"/>
              <a:pathLst>
                <a:path w="1559896" h="767001">
                  <a:moveTo>
                    <a:pt x="0" y="0"/>
                  </a:moveTo>
                  <a:lnTo>
                    <a:pt x="1559896" y="0"/>
                  </a:lnTo>
                  <a:lnTo>
                    <a:pt x="1559896" y="767001"/>
                  </a:lnTo>
                  <a:lnTo>
                    <a:pt x="0" y="7670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pPr marL="342900" indent="-342900">
                <a:buAutoNum type="arabicParenR"/>
              </a:pPr>
              <a:r>
                <a:rPr lang="en-US" sz="3200" dirty="0">
                  <a:latin typeface="Arial Black" panose="020B0A04020102020204" pitchFamily="34" charset="0"/>
                </a:rPr>
                <a:t>Add a feature where each user can instead send a list of interests, his/her </a:t>
              </a:r>
              <a:r>
                <a:rPr lang="en-US" sz="3200" dirty="0" err="1">
                  <a:latin typeface="Arial Black" panose="020B0A04020102020204" pitchFamily="34" charset="0"/>
                </a:rPr>
                <a:t>timezone</a:t>
              </a:r>
              <a:r>
                <a:rPr lang="en-US" sz="3200" dirty="0">
                  <a:latin typeface="Arial Black" panose="020B0A04020102020204" pitchFamily="34" charset="0"/>
                </a:rPr>
                <a:t> to the agent once. This ensures that the AI agent can be personalized to multiple users.</a:t>
              </a:r>
            </a:p>
            <a:p>
              <a:pPr marL="342900" indent="-342900">
                <a:buAutoNum type="arabicParenR"/>
              </a:pPr>
              <a:r>
                <a:rPr lang="en-US" sz="3200" dirty="0">
                  <a:latin typeface="Arial Black" panose="020B0A04020102020204" pitchFamily="34" charset="0"/>
                </a:rPr>
                <a:t>Resolve issues caused by API rate limits, multiple requests, etc.</a:t>
              </a:r>
            </a:p>
            <a:p>
              <a:pPr marL="342900" indent="-342900">
                <a:buAutoNum type="arabicParenR"/>
              </a:pPr>
              <a:r>
                <a:rPr lang="en-US" sz="3200" dirty="0">
                  <a:latin typeface="Arial Black" panose="020B0A04020102020204" pitchFamily="34" charset="0"/>
                </a:rPr>
                <a:t>Resolve errors with </a:t>
              </a:r>
              <a:r>
                <a:rPr lang="en-US" sz="3200">
                  <a:latin typeface="Arial Black" panose="020B0A04020102020204" pitchFamily="34" charset="0"/>
                </a:rPr>
                <a:t>GMail</a:t>
              </a:r>
              <a:r>
                <a:rPr lang="en-US" sz="3200" dirty="0">
                  <a:latin typeface="Arial Black" panose="020B0A04020102020204" pitchFamily="34" charset="0"/>
                </a:rPr>
                <a:t> OAuth2 authentication.</a:t>
              </a:r>
            </a:p>
            <a:p>
              <a:pPr marL="342900" indent="-342900">
                <a:buAutoNum type="arabicParenR"/>
              </a:pPr>
              <a:endParaRPr lang="en-US" dirty="0"/>
            </a:p>
            <a:p>
              <a:pPr marL="342900" indent="-342900">
                <a:buAutoNum type="arabicParenR"/>
              </a:pPr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59896" cy="805101"/>
            </a:xfrm>
            <a:prstGeom prst="rect">
              <a:avLst/>
            </a:prstGeom>
          </p:spPr>
          <p:txBody>
            <a:bodyPr lIns="147979" tIns="147979" rIns="147979" bIns="14797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64982" y="1724856"/>
            <a:ext cx="16358035" cy="108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4"/>
              </a:lnSpc>
            </a:pPr>
            <a:r>
              <a:rPr lang="en-US" sz="8030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FUTURE SCOPE</a:t>
            </a:r>
          </a:p>
        </p:txBody>
      </p:sp>
      <p:sp>
        <p:nvSpPr>
          <p:cNvPr id="6" name="TextBox 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319</Words>
  <Application>Microsoft Office PowerPoint</Application>
  <PresentationFormat>Custom</PresentationFormat>
  <Paragraphs>55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Garet</vt:lpstr>
      <vt:lpstr>Impact</vt:lpstr>
      <vt:lpstr>Cotoris</vt:lpstr>
      <vt:lpstr>Calibri</vt:lpstr>
      <vt:lpstr>Garet Bold</vt:lpstr>
      <vt:lpstr>Notable</vt:lpstr>
      <vt:lpstr>Archivo Black</vt:lpstr>
      <vt:lpstr>The Seasons</vt:lpstr>
      <vt:lpstr>Arial Black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Hackathon PPT</dc:title>
  <cp:lastModifiedBy>Dipayan Nandi</cp:lastModifiedBy>
  <cp:revision>4</cp:revision>
  <dcterms:created xsi:type="dcterms:W3CDTF">2006-08-16T00:00:00Z</dcterms:created>
  <dcterms:modified xsi:type="dcterms:W3CDTF">2025-06-21T15:40:12Z</dcterms:modified>
  <dc:identifier>DAGq9e7HApg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6404948</vt:lpwstr>
  </property>
  <property fmtid="{D5CDD505-2E9C-101B-9397-08002B2CF9AE}" pid="3" name="NXPowerLiteSettings">
    <vt:lpwstr>F7000400038000</vt:lpwstr>
  </property>
  <property fmtid="{D5CDD505-2E9C-101B-9397-08002B2CF9AE}" pid="4" name="NXPowerLiteVersion">
    <vt:lpwstr>S10.3.1</vt:lpwstr>
  </property>
</Properties>
</file>

<file path=docProps/thumbnail.jpeg>
</file>